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5.xml" ContentType="application/vnd.openxmlformats-officedocument.presentationml.notesSlide+xml"/>
  <Override PartName="/ppt/charts/chart9.xml" ContentType="application/vnd.openxmlformats-officedocument.drawingml.chart+xml"/>
  <Override PartName="/ppt/drawings/drawing6.xml" ContentType="application/vnd.openxmlformats-officedocument.drawingml.chartshapes+xml"/>
  <Override PartName="/ppt/charts/chart10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handoutMasterIdLst>
    <p:handoutMasterId r:id="rId9"/>
  </p:handoutMasterIdLst>
  <p:sldIdLst>
    <p:sldId id="271" r:id="rId2"/>
    <p:sldId id="465" r:id="rId3"/>
    <p:sldId id="466" r:id="rId4"/>
    <p:sldId id="469" r:id="rId5"/>
    <p:sldId id="467" r:id="rId6"/>
    <p:sldId id="468" r:id="rId7"/>
  </p:sldIdLst>
  <p:sldSz cx="9144000" cy="6858000" type="screen4x3"/>
  <p:notesSz cx="6797675" cy="98726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CC3300"/>
    <a:srgbClr val="66CCFF"/>
    <a:srgbClr val="006699"/>
    <a:srgbClr val="336600"/>
    <a:srgbClr val="99FFCC"/>
    <a:srgbClr val="00FFFF"/>
    <a:srgbClr val="FF9966"/>
    <a:srgbClr val="9966FF"/>
    <a:srgbClr val="FF5A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0" autoAdjust="0"/>
    <p:restoredTop sz="95577" autoAdjust="0"/>
  </p:normalViewPr>
  <p:slideViewPr>
    <p:cSldViewPr>
      <p:cViewPr varScale="1">
        <p:scale>
          <a:sx n="109" d="100"/>
          <a:sy n="109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964" y="-126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zeus\Indicadores-Gestao\OUVIDORIA\2015_Relat&#243;rio%20de%20Indicadores%20da%20OUVIDORIA%20-%20UFGD%20(Altera&#231;&#245;es)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\\zeus\Indicadores-Gestao\OUVIDORIA\2015_Relat&#243;rio%20de%20Indicadores%20da%20OUVIDORIA%20-%20UFGD%20(Altera&#231;&#245;es)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zeus\Indicadores-Gestao\OUVIDORIA\2015_Relat&#243;rio%20de%20Indicadores%20da%20OUVIDORIA%20-%20UFGD%20(Altera&#231;&#245;es)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zeus\Indicadores-Gestao\OUVIDORIA\2015_Relat&#243;rio%20de%20Indicadores%20da%20OUVIDORIA%20-%20UFGD%20(Altera&#231;&#245;es)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zeus\Indicadores-Gestao\OUVIDORIA\2015_Relat&#243;rio%20de%20Indicadores%20da%20OUVIDORIA%20-%20UFGD%20(Altera&#231;&#245;es)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\\zeus\Indicadores-Gestao\OUVIDORIA\2015_Relat&#243;rio%20de%20Indicadores%20da%20OUVIDORIA%20-%20UFGD%20(Altera&#231;&#245;es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OUVIDORIA\2015_Relat&#243;rio%20de%20Indicadores%20da%20OUVIDORIA%20-%20UFGD%20(Altera&#231;&#245;es)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OUVIDORIA\2015_Relat&#243;rio%20de%20Indicadores%20da%20OUVIDORIA%20-%20UFGD%20(Altera&#231;&#245;es)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OUVIDORIA\2015_Relat&#243;rio%20de%20Indicadores%20da%20OUVIDORIA%20-%20UFGD%20(Altera&#231;&#245;es)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\\zeus\Indicadores-Gestao\OUVIDORIA\2015_Relat&#243;rio%20de%20Indicadores%20da%20OUVIDORIA%20-%20UFGD%20(Altera&#231;&#245;es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51596683976146818"/>
          <c:y val="2.7405778014403009E-2"/>
          <c:w val="0.44120729771792222"/>
          <c:h val="0.95067425016529428"/>
        </c:manualLayout>
      </c:layout>
      <c:bar3DChart>
        <c:barDir val="bar"/>
        <c:grouping val="clustered"/>
        <c:varyColors val="0"/>
        <c:ser>
          <c:idx val="0"/>
          <c:order val="0"/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atendimentos_assuntos!$C$10:$C$50</c:f>
              <c:strCache>
                <c:ptCount val="41"/>
                <c:pt idx="0">
                  <c:v>Vestibular Processo Seletivo</c:v>
                </c:pt>
                <c:pt idx="1">
                  <c:v>Transferência Voluntária</c:v>
                </c:pt>
                <c:pt idx="2">
                  <c:v>Outros</c:v>
                </c:pt>
                <c:pt idx="3">
                  <c:v>Concurso Público</c:v>
                </c:pt>
                <c:pt idx="4">
                  <c:v>Matrícula</c:v>
                </c:pt>
                <c:pt idx="5">
                  <c:v>Especialização/Mestrado/Doutorado</c:v>
                </c:pt>
                <c:pt idx="6">
                  <c:v>Administração</c:v>
                </c:pt>
                <c:pt idx="7">
                  <c:v>Aquaponia</c:v>
                </c:pt>
                <c:pt idx="8">
                  <c:v>Greve</c:v>
                </c:pt>
                <c:pt idx="9">
                  <c:v>Curso de Graduação</c:v>
                </c:pt>
                <c:pt idx="10">
                  <c:v>Solicitação de Documentos SECAC</c:v>
                </c:pt>
                <c:pt idx="11">
                  <c:v>Assistência Estudantil</c:v>
                </c:pt>
                <c:pt idx="12">
                  <c:v>Curso Tentáculos</c:v>
                </c:pt>
                <c:pt idx="13">
                  <c:v>Projetos</c:v>
                </c:pt>
                <c:pt idx="14">
                  <c:v>Outros</c:v>
                </c:pt>
                <c:pt idx="15">
                  <c:v>Pedido de Informação</c:v>
                </c:pt>
                <c:pt idx="16">
                  <c:v>Moradia Estudantil</c:v>
                </c:pt>
                <c:pt idx="17">
                  <c:v>Portador de Diploma</c:v>
                </c:pt>
                <c:pt idx="18">
                  <c:v>UFGDnet</c:v>
                </c:pt>
                <c:pt idx="19">
                  <c:v>Cursos EaD</c:v>
                </c:pt>
                <c:pt idx="20">
                  <c:v>Ensino/Cursos/Graduação</c:v>
                </c:pt>
                <c:pt idx="21">
                  <c:v>Assédio Moral</c:v>
                </c:pt>
                <c:pt idx="22">
                  <c:v>Bolsas UFGD</c:v>
                </c:pt>
                <c:pt idx="23">
                  <c:v>Artigo em revista</c:v>
                </c:pt>
                <c:pt idx="24">
                  <c:v>Busca Professor da UFGD Ou Artigo de Professor</c:v>
                </c:pt>
                <c:pt idx="25">
                  <c:v>Diploma</c:v>
                </c:pt>
                <c:pt idx="26">
                  <c:v>Doação de Livros</c:v>
                </c:pt>
                <c:pt idx="27">
                  <c:v>Graduação/Equivalência de Disciplinas</c:v>
                </c:pt>
                <c:pt idx="28">
                  <c:v>Inclusão de Disciplina</c:v>
                </c:pt>
                <c:pt idx="29">
                  <c:v>Trancamento de Matrícula</c:v>
                </c:pt>
                <c:pt idx="30">
                  <c:v>Cota Social</c:v>
                </c:pt>
                <c:pt idx="31">
                  <c:v>Início das Aulas</c:v>
                </c:pt>
                <c:pt idx="32">
                  <c:v>Mal Atendimento</c:v>
                </c:pt>
                <c:pt idx="33">
                  <c:v>Mobilidade Acadêmica</c:v>
                </c:pt>
                <c:pt idx="34">
                  <c:v>Queixa contra a Página da UFGD</c:v>
                </c:pt>
                <c:pt idx="35">
                  <c:v>Infraestrutura da Universidade</c:v>
                </c:pt>
                <c:pt idx="36">
                  <c:v>Queixa sobre Critério de Avaliação de Professor</c:v>
                </c:pt>
                <c:pt idx="37">
                  <c:v>Revalidação</c:v>
                </c:pt>
                <c:pt idx="38">
                  <c:v>Biblioteca</c:v>
                </c:pt>
                <c:pt idx="39">
                  <c:v>Centro de Línguas</c:v>
                </c:pt>
                <c:pt idx="40">
                  <c:v>Restaurante Universitário</c:v>
                </c:pt>
              </c:strCache>
            </c:strRef>
          </c:cat>
          <c:val>
            <c:numRef>
              <c:f>atendimentos_assuntos!$P$10:$P$50</c:f>
              <c:numCache>
                <c:formatCode>0</c:formatCode>
                <c:ptCount val="41"/>
                <c:pt idx="0">
                  <c:v>343</c:v>
                </c:pt>
                <c:pt idx="1">
                  <c:v>65</c:v>
                </c:pt>
                <c:pt idx="2">
                  <c:v>61</c:v>
                </c:pt>
                <c:pt idx="3">
                  <c:v>37</c:v>
                </c:pt>
                <c:pt idx="4">
                  <c:v>35</c:v>
                </c:pt>
                <c:pt idx="5">
                  <c:v>33</c:v>
                </c:pt>
                <c:pt idx="6">
                  <c:v>28</c:v>
                </c:pt>
                <c:pt idx="7">
                  <c:v>24</c:v>
                </c:pt>
                <c:pt idx="8">
                  <c:v>21</c:v>
                </c:pt>
                <c:pt idx="9">
                  <c:v>18</c:v>
                </c:pt>
                <c:pt idx="10">
                  <c:v>15</c:v>
                </c:pt>
                <c:pt idx="11">
                  <c:v>13</c:v>
                </c:pt>
                <c:pt idx="12">
                  <c:v>13</c:v>
                </c:pt>
                <c:pt idx="13">
                  <c:v>13</c:v>
                </c:pt>
                <c:pt idx="14">
                  <c:v>13</c:v>
                </c:pt>
                <c:pt idx="15">
                  <c:v>11</c:v>
                </c:pt>
                <c:pt idx="16">
                  <c:v>9</c:v>
                </c:pt>
                <c:pt idx="17">
                  <c:v>8</c:v>
                </c:pt>
                <c:pt idx="18">
                  <c:v>8</c:v>
                </c:pt>
                <c:pt idx="19">
                  <c:v>7</c:v>
                </c:pt>
                <c:pt idx="20">
                  <c:v>7</c:v>
                </c:pt>
                <c:pt idx="21">
                  <c:v>6</c:v>
                </c:pt>
                <c:pt idx="22">
                  <c:v>6</c:v>
                </c:pt>
                <c:pt idx="23">
                  <c:v>5</c:v>
                </c:pt>
                <c:pt idx="24">
                  <c:v>5</c:v>
                </c:pt>
                <c:pt idx="25">
                  <c:v>5</c:v>
                </c:pt>
                <c:pt idx="26">
                  <c:v>5</c:v>
                </c:pt>
                <c:pt idx="27">
                  <c:v>5</c:v>
                </c:pt>
                <c:pt idx="28">
                  <c:v>5</c:v>
                </c:pt>
                <c:pt idx="29">
                  <c:v>5</c:v>
                </c:pt>
                <c:pt idx="30">
                  <c:v>4</c:v>
                </c:pt>
                <c:pt idx="31">
                  <c:v>4</c:v>
                </c:pt>
                <c:pt idx="32">
                  <c:v>4</c:v>
                </c:pt>
                <c:pt idx="33">
                  <c:v>4</c:v>
                </c:pt>
                <c:pt idx="34">
                  <c:v>4</c:v>
                </c:pt>
                <c:pt idx="35">
                  <c:v>3</c:v>
                </c:pt>
                <c:pt idx="36">
                  <c:v>3</c:v>
                </c:pt>
                <c:pt idx="37">
                  <c:v>3</c:v>
                </c:pt>
                <c:pt idx="38">
                  <c:v>2</c:v>
                </c:pt>
                <c:pt idx="39">
                  <c:v>2</c:v>
                </c:pt>
                <c:pt idx="4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F6-4B94-B341-41AD886E58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shape val="cylinder"/>
        <c:axId val="63023360"/>
        <c:axId val="63021824"/>
        <c:axId val="0"/>
      </c:bar3DChart>
      <c:valAx>
        <c:axId val="63021824"/>
        <c:scaling>
          <c:orientation val="minMax"/>
        </c:scaling>
        <c:delete val="1"/>
        <c:axPos val="b"/>
        <c:numFmt formatCode="0" sourceLinked="1"/>
        <c:majorTickMark val="out"/>
        <c:minorTickMark val="none"/>
        <c:tickLblPos val="nextTo"/>
        <c:crossAx val="63023360"/>
        <c:crosses val="autoZero"/>
        <c:crossBetween val="between"/>
      </c:valAx>
      <c:catAx>
        <c:axId val="6302336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3021824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6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9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8728947944006995E-2"/>
          <c:y val="3.3848203421264156E-2"/>
          <c:w val="0.5816770559930009"/>
          <c:h val="0.85365683291119254"/>
        </c:manualLayout>
      </c:layout>
      <c:pie3DChart>
        <c:varyColors val="1"/>
        <c:ser>
          <c:idx val="0"/>
          <c:order val="0"/>
          <c:tx>
            <c:strRef>
              <c:f>tipo_manifestação!$Q$27</c:f>
              <c:strCache>
                <c:ptCount val="1"/>
                <c:pt idx="0">
                  <c:v>Total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43D6-4BF7-AE91-1A426832B621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>
                <a:solidFill>
                  <a:srgbClr val="62FC24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43D6-4BF7-AE91-1A426832B621}"/>
              </c:ext>
            </c:extLst>
          </c:dPt>
          <c:dPt>
            <c:idx val="2"/>
            <c:bubble3D val="0"/>
            <c:spPr>
              <a:solidFill>
                <a:srgbClr val="CC33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43D6-4BF7-AE91-1A426832B621}"/>
              </c:ext>
            </c:extLst>
          </c:dPt>
          <c:dPt>
            <c:idx val="3"/>
            <c:bubble3D val="0"/>
            <c:spPr>
              <a:solidFill>
                <a:srgbClr val="0066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43D6-4BF7-AE91-1A426832B621}"/>
              </c:ext>
            </c:extLst>
          </c:dPt>
          <c:dPt>
            <c:idx val="4"/>
            <c:bubble3D val="0"/>
            <c:spPr>
              <a:solidFill>
                <a:srgbClr val="66CCFF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43D6-4BF7-AE91-1A426832B621}"/>
              </c:ext>
            </c:extLst>
          </c:dPt>
          <c:dLbls>
            <c:dLbl>
              <c:idx val="0"/>
              <c:layout>
                <c:manualLayout>
                  <c:x val="0.18547025371828521"/>
                  <c:y val="-1.662521182966161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3D6-4BF7-AE91-1A426832B621}"/>
                </c:ext>
              </c:extLst>
            </c:dLbl>
            <c:dLbl>
              <c:idx val="1"/>
              <c:layout>
                <c:manualLayout>
                  <c:x val="2.9620556689673127E-2"/>
                  <c:y val="-7.168674344811376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3D6-4BF7-AE91-1A426832B621}"/>
                </c:ext>
              </c:extLst>
            </c:dLbl>
            <c:dLbl>
              <c:idx val="2"/>
              <c:layout>
                <c:manualLayout>
                  <c:x val="-9.9225448381452322E-2"/>
                  <c:y val="-0.1133797384549038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3D6-4BF7-AE91-1A426832B621}"/>
                </c:ext>
              </c:extLst>
            </c:dLbl>
            <c:dLbl>
              <c:idx val="3"/>
              <c:layout>
                <c:manualLayout>
                  <c:x val="0.10927028652668416"/>
                  <c:y val="-0.120283310151019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3D6-4BF7-AE91-1A426832B621}"/>
                </c:ext>
              </c:extLst>
            </c:dLbl>
            <c:dLbl>
              <c:idx val="4"/>
              <c:layout>
                <c:manualLayout>
                  <c:x val="0.13641704943132107"/>
                  <c:y val="-4.48744814349143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3D6-4BF7-AE91-1A426832B621}"/>
                </c:ext>
              </c:extLst>
            </c:dLbl>
            <c:dLbl>
              <c:idx val="5"/>
              <c:layout>
                <c:manualLayout>
                  <c:x val="2.4405884449628983E-2"/>
                  <c:y val="0.1583540956634152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3D6-4BF7-AE91-1A426832B621}"/>
                </c:ext>
              </c:extLst>
            </c:dLbl>
            <c:dLbl>
              <c:idx val="6"/>
              <c:layout>
                <c:manualLayout>
                  <c:x val="4.382463910761155E-2"/>
                  <c:y val="5.462497292022246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3D6-4BF7-AE91-1A426832B621}"/>
                </c:ext>
              </c:extLst>
            </c:dLbl>
            <c:spPr>
              <a:noFill/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6350"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tipo_manifestação!$D$28:$D$34</c:f>
              <c:strCache>
                <c:ptCount val="7"/>
                <c:pt idx="0">
                  <c:v>Pedido de Informação</c:v>
                </c:pt>
                <c:pt idx="1">
                  <c:v>Solicitação</c:v>
                </c:pt>
                <c:pt idx="2">
                  <c:v>Reclamação</c:v>
                </c:pt>
                <c:pt idx="3">
                  <c:v>Agradecimento</c:v>
                </c:pt>
                <c:pt idx="4">
                  <c:v>Denúncia</c:v>
                </c:pt>
                <c:pt idx="5">
                  <c:v>Sugestão</c:v>
                </c:pt>
                <c:pt idx="6">
                  <c:v>Outros</c:v>
                </c:pt>
              </c:strCache>
            </c:strRef>
          </c:cat>
          <c:val>
            <c:numRef>
              <c:f>tipo_manifestação!$Q$28:$Q$34</c:f>
              <c:numCache>
                <c:formatCode>0.0%</c:formatCode>
                <c:ptCount val="7"/>
                <c:pt idx="0">
                  <c:v>0.48495370370370372</c:v>
                </c:pt>
                <c:pt idx="1">
                  <c:v>0.38194444444444442</c:v>
                </c:pt>
                <c:pt idx="2">
                  <c:v>7.1759259259259259E-2</c:v>
                </c:pt>
                <c:pt idx="3">
                  <c:v>3.9351851851851853E-2</c:v>
                </c:pt>
                <c:pt idx="4">
                  <c:v>1.2731481481481481E-2</c:v>
                </c:pt>
                <c:pt idx="5">
                  <c:v>5.7870370370370367E-3</c:v>
                </c:pt>
                <c:pt idx="6">
                  <c:v>3.472222222222222E-3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3D6-4BF7-AE91-1A426832B6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51596683976146818"/>
          <c:y val="2.7405778014403009E-2"/>
          <c:w val="0.44120729771792222"/>
          <c:h val="0.954491044058424"/>
        </c:manualLayout>
      </c:layout>
      <c:bar3DChart>
        <c:barDir val="bar"/>
        <c:grouping val="clustered"/>
        <c:varyColors val="0"/>
        <c:ser>
          <c:idx val="0"/>
          <c:order val="0"/>
          <c:spPr>
            <a:solidFill>
              <a:srgbClr val="33660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2.2498992733508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791-4DD8-B84E-76C47D3453B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atendimentos_assuntos!$C$58:$C$98</c:f>
              <c:strCache>
                <c:ptCount val="41"/>
                <c:pt idx="0">
                  <c:v>Vestibular Processo Seletivo</c:v>
                </c:pt>
                <c:pt idx="1">
                  <c:v>Transferência Voluntária</c:v>
                </c:pt>
                <c:pt idx="2">
                  <c:v>Outros</c:v>
                </c:pt>
                <c:pt idx="3">
                  <c:v>Concurso Público</c:v>
                </c:pt>
                <c:pt idx="4">
                  <c:v>Matrícula</c:v>
                </c:pt>
                <c:pt idx="5">
                  <c:v>Especialização/Mestrado/Doutorado</c:v>
                </c:pt>
                <c:pt idx="6">
                  <c:v>Administração</c:v>
                </c:pt>
                <c:pt idx="7">
                  <c:v>Aquaponia</c:v>
                </c:pt>
                <c:pt idx="8">
                  <c:v>Greve</c:v>
                </c:pt>
                <c:pt idx="9">
                  <c:v>Curso de Graduação</c:v>
                </c:pt>
                <c:pt idx="10">
                  <c:v>Solicitação de Documentos SECAC</c:v>
                </c:pt>
                <c:pt idx="11">
                  <c:v>Assistência Estudantil</c:v>
                </c:pt>
                <c:pt idx="12">
                  <c:v>Curso Tentáculos</c:v>
                </c:pt>
                <c:pt idx="13">
                  <c:v>Projetos</c:v>
                </c:pt>
                <c:pt idx="14">
                  <c:v>Outros</c:v>
                </c:pt>
                <c:pt idx="15">
                  <c:v>Pedido de Informação</c:v>
                </c:pt>
                <c:pt idx="16">
                  <c:v>Moradia Estudantil</c:v>
                </c:pt>
                <c:pt idx="17">
                  <c:v>Portador de Diploma</c:v>
                </c:pt>
                <c:pt idx="18">
                  <c:v>UFGDnet</c:v>
                </c:pt>
                <c:pt idx="19">
                  <c:v>Cursos EaD</c:v>
                </c:pt>
                <c:pt idx="20">
                  <c:v>Ensino/Cursos/Graduação</c:v>
                </c:pt>
                <c:pt idx="21">
                  <c:v>Assédio Moral</c:v>
                </c:pt>
                <c:pt idx="22">
                  <c:v>Bolsas UFGD</c:v>
                </c:pt>
                <c:pt idx="23">
                  <c:v>Artigo em revista</c:v>
                </c:pt>
                <c:pt idx="24">
                  <c:v>Busca Professor da UFGD Ou Artigo de Professor</c:v>
                </c:pt>
                <c:pt idx="25">
                  <c:v>Diploma</c:v>
                </c:pt>
                <c:pt idx="26">
                  <c:v>Doação de Livros</c:v>
                </c:pt>
                <c:pt idx="27">
                  <c:v>Graduação/Equivalência de Disciplinas</c:v>
                </c:pt>
                <c:pt idx="28">
                  <c:v>Inclusão de Disciplina</c:v>
                </c:pt>
                <c:pt idx="29">
                  <c:v>Trancamento de Matrícula</c:v>
                </c:pt>
                <c:pt idx="30">
                  <c:v>Cota Social</c:v>
                </c:pt>
                <c:pt idx="31">
                  <c:v>Início das Aulas</c:v>
                </c:pt>
                <c:pt idx="32">
                  <c:v>Mal Atendimento</c:v>
                </c:pt>
                <c:pt idx="33">
                  <c:v>Mobilidade Acadêmica</c:v>
                </c:pt>
                <c:pt idx="34">
                  <c:v>Queixa contra a Página da UFGD</c:v>
                </c:pt>
                <c:pt idx="35">
                  <c:v>Infraestrutura da Universidade</c:v>
                </c:pt>
                <c:pt idx="36">
                  <c:v>Queixa sobre Critério de Avaliação de Professor</c:v>
                </c:pt>
                <c:pt idx="37">
                  <c:v>Revalidação</c:v>
                </c:pt>
                <c:pt idx="38">
                  <c:v>Biblioteca</c:v>
                </c:pt>
                <c:pt idx="39">
                  <c:v>Centro de Línguas</c:v>
                </c:pt>
                <c:pt idx="40">
                  <c:v>Restaurante Universitário</c:v>
                </c:pt>
              </c:strCache>
            </c:strRef>
          </c:cat>
          <c:val>
            <c:numRef>
              <c:f>atendimentos_assuntos!$P$58:$P$98</c:f>
              <c:numCache>
                <c:formatCode>0.0%</c:formatCode>
                <c:ptCount val="41"/>
                <c:pt idx="0">
                  <c:v>0.39699074074074076</c:v>
                </c:pt>
                <c:pt idx="1">
                  <c:v>7.5231481481481483E-2</c:v>
                </c:pt>
                <c:pt idx="2">
                  <c:v>7.0601851851851846E-2</c:v>
                </c:pt>
                <c:pt idx="3">
                  <c:v>4.2824074074074077E-2</c:v>
                </c:pt>
                <c:pt idx="4">
                  <c:v>4.0509259259259259E-2</c:v>
                </c:pt>
                <c:pt idx="5">
                  <c:v>3.8194444444444448E-2</c:v>
                </c:pt>
                <c:pt idx="6">
                  <c:v>3.2407407407407406E-2</c:v>
                </c:pt>
                <c:pt idx="7">
                  <c:v>2.7777777777777776E-2</c:v>
                </c:pt>
                <c:pt idx="8">
                  <c:v>2.4305555555555556E-2</c:v>
                </c:pt>
                <c:pt idx="9">
                  <c:v>2.0833333333333332E-2</c:v>
                </c:pt>
                <c:pt idx="10">
                  <c:v>1.7361111111111112E-2</c:v>
                </c:pt>
                <c:pt idx="11">
                  <c:v>1.5046296296296295E-2</c:v>
                </c:pt>
                <c:pt idx="12">
                  <c:v>1.5046296296296295E-2</c:v>
                </c:pt>
                <c:pt idx="13">
                  <c:v>1.5046296296296295E-2</c:v>
                </c:pt>
                <c:pt idx="14">
                  <c:v>1.5046296296296295E-2</c:v>
                </c:pt>
                <c:pt idx="15">
                  <c:v>1.2731481481481481E-2</c:v>
                </c:pt>
                <c:pt idx="16">
                  <c:v>1.0416666666666666E-2</c:v>
                </c:pt>
                <c:pt idx="17">
                  <c:v>9.2592592592592587E-3</c:v>
                </c:pt>
                <c:pt idx="18">
                  <c:v>9.2592592592592587E-3</c:v>
                </c:pt>
                <c:pt idx="19">
                  <c:v>8.1018518518518514E-3</c:v>
                </c:pt>
                <c:pt idx="20">
                  <c:v>8.1018518518518514E-3</c:v>
                </c:pt>
                <c:pt idx="21">
                  <c:v>6.9444444444444441E-3</c:v>
                </c:pt>
                <c:pt idx="22">
                  <c:v>6.9444444444444441E-3</c:v>
                </c:pt>
                <c:pt idx="23">
                  <c:v>5.7870370370370367E-3</c:v>
                </c:pt>
                <c:pt idx="24">
                  <c:v>5.7870370370370367E-3</c:v>
                </c:pt>
                <c:pt idx="25">
                  <c:v>5.7870370370370367E-3</c:v>
                </c:pt>
                <c:pt idx="26">
                  <c:v>5.7870370370370367E-3</c:v>
                </c:pt>
                <c:pt idx="27">
                  <c:v>5.7870370370370367E-3</c:v>
                </c:pt>
                <c:pt idx="28">
                  <c:v>5.7870370370370367E-3</c:v>
                </c:pt>
                <c:pt idx="29">
                  <c:v>5.7870370370370367E-3</c:v>
                </c:pt>
                <c:pt idx="30">
                  <c:v>4.6296296296296294E-3</c:v>
                </c:pt>
                <c:pt idx="31">
                  <c:v>4.6296296296296294E-3</c:v>
                </c:pt>
                <c:pt idx="32">
                  <c:v>4.6296296296296294E-3</c:v>
                </c:pt>
                <c:pt idx="33">
                  <c:v>4.6296296296296294E-3</c:v>
                </c:pt>
                <c:pt idx="34">
                  <c:v>4.6296296296296294E-3</c:v>
                </c:pt>
                <c:pt idx="35">
                  <c:v>3.472222222222222E-3</c:v>
                </c:pt>
                <c:pt idx="36">
                  <c:v>3.472222222222222E-3</c:v>
                </c:pt>
                <c:pt idx="37">
                  <c:v>3.472222222222222E-3</c:v>
                </c:pt>
                <c:pt idx="38">
                  <c:v>2.3148148148148147E-3</c:v>
                </c:pt>
                <c:pt idx="39">
                  <c:v>2.3148148148148147E-3</c:v>
                </c:pt>
                <c:pt idx="40">
                  <c:v>2.3148148148148147E-3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91-4DD8-B84E-76C47D3453B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shape val="cylinder"/>
        <c:axId val="64280832"/>
        <c:axId val="64277504"/>
        <c:axId val="0"/>
      </c:bar3DChart>
      <c:valAx>
        <c:axId val="64277504"/>
        <c:scaling>
          <c:orientation val="minMax"/>
        </c:scaling>
        <c:delete val="1"/>
        <c:axPos val="b"/>
        <c:numFmt formatCode="0.0%" sourceLinked="1"/>
        <c:majorTickMark val="out"/>
        <c:minorTickMark val="none"/>
        <c:tickLblPos val="nextTo"/>
        <c:crossAx val="64280832"/>
        <c:crosses val="autoZero"/>
        <c:crossBetween val="between"/>
      </c:valAx>
      <c:catAx>
        <c:axId val="6428083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4277504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6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90"/>
      <c:rotY val="7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273704068241469"/>
          <c:y val="0.11554181826280444"/>
          <c:w val="0.59101159230096234"/>
          <c:h val="0.7269652326026349"/>
        </c:manualLayout>
      </c:layout>
      <c:pie3DChart>
        <c:varyColors val="1"/>
        <c:ser>
          <c:idx val="0"/>
          <c:order val="0"/>
          <c:tx>
            <c:strRef>
              <c:f>atendimento_clientela!$P$80</c:f>
              <c:strCache>
                <c:ptCount val="1"/>
                <c:pt idx="0">
                  <c:v>Total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spPr>
              <a:solidFill>
                <a:srgbClr val="0066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3223-4301-9FEA-B70C16107B82}"/>
              </c:ext>
            </c:extLst>
          </c:dPt>
          <c:dPt>
            <c:idx val="1"/>
            <c:bubble3D val="0"/>
            <c:spPr>
              <a:solidFill>
                <a:srgbClr val="62FC24"/>
              </a:solidFill>
              <a:ln>
                <a:solidFill>
                  <a:srgbClr val="62FC24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3223-4301-9FEA-B70C16107B82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>
                <a:solidFill>
                  <a:srgbClr val="0066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3223-4301-9FEA-B70C16107B82}"/>
              </c:ext>
            </c:extLst>
          </c:dPt>
          <c:dPt>
            <c:idx val="4"/>
            <c:bubble3D val="0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3223-4301-9FEA-B70C16107B82}"/>
              </c:ext>
            </c:extLst>
          </c:dPt>
          <c:dPt>
            <c:idx val="5"/>
            <c:bubble3D val="0"/>
            <c:spPr>
              <a:solidFill>
                <a:schemeClr val="bg1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3223-4301-9FEA-B70C16107B82}"/>
              </c:ext>
            </c:extLst>
          </c:dPt>
          <c:dPt>
            <c:idx val="6"/>
            <c:bubble3D val="0"/>
            <c:spPr>
              <a:solidFill>
                <a:srgbClr val="CC3300"/>
              </a:solidFill>
              <a:ln>
                <a:solidFill>
                  <a:srgbClr val="CC33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3223-4301-9FEA-B70C16107B82}"/>
              </c:ext>
            </c:extLst>
          </c:dPt>
          <c:dLbls>
            <c:dLbl>
              <c:idx val="0"/>
              <c:layout>
                <c:manualLayout>
                  <c:x val="-0.14728510498687664"/>
                  <c:y val="2.203509336702361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223-4301-9FEA-B70C16107B82}"/>
                </c:ext>
              </c:extLst>
            </c:dLbl>
            <c:dLbl>
              <c:idx val="1"/>
              <c:layout>
                <c:manualLayout>
                  <c:x val="-6.2274168853893253E-2"/>
                  <c:y val="3.084411968957970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223-4301-9FEA-B70C16107B82}"/>
                </c:ext>
              </c:extLst>
            </c:dLbl>
            <c:dLbl>
              <c:idx val="2"/>
              <c:layout>
                <c:manualLayout>
                  <c:x val="-0.20340906605424325"/>
                  <c:y val="-1.1145732733225217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223-4301-9FEA-B70C16107B82}"/>
                </c:ext>
              </c:extLst>
            </c:dLbl>
            <c:dLbl>
              <c:idx val="3"/>
              <c:layout>
                <c:manualLayout>
                  <c:x val="-0.17174431321084857"/>
                  <c:y val="-8.729862262634360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223-4301-9FEA-B70C16107B82}"/>
                </c:ext>
              </c:extLst>
            </c:dLbl>
            <c:dLbl>
              <c:idx val="4"/>
              <c:layout>
                <c:manualLayout>
                  <c:x val="-7.5675306211723539E-2"/>
                  <c:y val="-0.2021264964740611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223-4301-9FEA-B70C16107B82}"/>
                </c:ext>
              </c:extLst>
            </c:dLbl>
            <c:dLbl>
              <c:idx val="5"/>
              <c:layout>
                <c:manualLayout>
                  <c:x val="9.8786636045494314E-2"/>
                  <c:y val="-0.1495444017241972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223-4301-9FEA-B70C16107B82}"/>
                </c:ext>
              </c:extLst>
            </c:dLbl>
            <c:dLbl>
              <c:idx val="6"/>
              <c:layout>
                <c:manualLayout>
                  <c:x val="0.12075431977252843"/>
                  <c:y val="-3.139254845508603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223-4301-9FEA-B70C16107B82}"/>
                </c:ext>
              </c:extLst>
            </c:dLbl>
            <c:dLbl>
              <c:idx val="7"/>
              <c:layout>
                <c:manualLayout>
                  <c:x val="7.8866196412948383E-2"/>
                  <c:y val="9.026904644763934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223-4301-9FEA-B70C16107B82}"/>
                </c:ext>
              </c:extLst>
            </c:dLbl>
            <c:dLbl>
              <c:idx val="8"/>
              <c:layout>
                <c:manualLayout>
                  <c:x val="9.2585848643919513E-2"/>
                  <c:y val="0.251965941232327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223-4301-9FEA-B70C16107B82}"/>
                </c:ext>
              </c:extLst>
            </c:dLbl>
            <c:spPr>
              <a:ln>
                <a:solidFill>
                  <a:schemeClr val="tx1"/>
                </a:solidFill>
              </a:ln>
            </c:sp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6350"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atendimento_clientela!$C$81:$C$89</c:f>
              <c:strCache>
                <c:ptCount val="9"/>
                <c:pt idx="0">
                  <c:v>Comunidade Externa</c:v>
                </c:pt>
                <c:pt idx="1">
                  <c:v>Acadêmico(a) da UFGD</c:v>
                </c:pt>
                <c:pt idx="2">
                  <c:v>Vestibulando</c:v>
                </c:pt>
                <c:pt idx="3">
                  <c:v>Egresso da UFGD</c:v>
                </c:pt>
                <c:pt idx="4">
                  <c:v>Comunidade Interna</c:v>
                </c:pt>
                <c:pt idx="5">
                  <c:v>Acadêmico(a) de Outra Universidade/Faculdade</c:v>
                </c:pt>
                <c:pt idx="6">
                  <c:v>Professor da UFGD</c:v>
                </c:pt>
                <c:pt idx="7">
                  <c:v>Técnico Administrativo da UFGD</c:v>
                </c:pt>
                <c:pt idx="8">
                  <c:v>Calouro da UFGD</c:v>
                </c:pt>
              </c:strCache>
            </c:strRef>
          </c:cat>
          <c:val>
            <c:numRef>
              <c:f>atendimento_clientela!$P$81:$P$89</c:f>
              <c:numCache>
                <c:formatCode>0%</c:formatCode>
                <c:ptCount val="9"/>
                <c:pt idx="0">
                  <c:v>0.6655092592592593</c:v>
                </c:pt>
                <c:pt idx="1">
                  <c:v>0.12152777777777778</c:v>
                </c:pt>
                <c:pt idx="2">
                  <c:v>8.3333333333333329E-2</c:v>
                </c:pt>
                <c:pt idx="3">
                  <c:v>6.0185185185185182E-2</c:v>
                </c:pt>
                <c:pt idx="4">
                  <c:v>2.1990740740740741E-2</c:v>
                </c:pt>
                <c:pt idx="5">
                  <c:v>1.5046296296296295E-2</c:v>
                </c:pt>
                <c:pt idx="6">
                  <c:v>1.3888888888888888E-2</c:v>
                </c:pt>
                <c:pt idx="7">
                  <c:v>1.1574074074074073E-2</c:v>
                </c:pt>
                <c:pt idx="8">
                  <c:v>5.7870370370370367E-3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3223-4301-9FEA-B70C16107B8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0377241907261591"/>
          <c:y val="2.7405778014403009E-2"/>
          <c:w val="0.56295111548556431"/>
          <c:h val="0.92204836495082243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atendimento_clientela!$C$61</c:f>
              <c:strCache>
                <c:ptCount val="1"/>
                <c:pt idx="0">
                  <c:v>Clientela</c:v>
                </c:pt>
              </c:strCache>
            </c:strRef>
          </c:tx>
          <c:spPr>
            <a:solidFill>
              <a:srgbClr val="006600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A0FB-4A6A-B606-E7328D9BA602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0FB-4A6A-B606-E7328D9BA602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A0FB-4A6A-B606-E7328D9BA602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A0FB-4A6A-B606-E7328D9BA602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A0FB-4A6A-B606-E7328D9BA602}"/>
              </c:ext>
            </c:extLst>
          </c:dPt>
          <c:dLbls>
            <c:dLbl>
              <c:idx val="0"/>
              <c:layout>
                <c:manualLayout>
                  <c:x val="0"/>
                  <c:y val="6.42828363814533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0FB-4A6A-B606-E7328D9BA6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rgbClr val="C00000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atendimento_clientela!$C$62:$C$72</c:f>
              <c:strCache>
                <c:ptCount val="11"/>
                <c:pt idx="0">
                  <c:v>Comunidade Externa</c:v>
                </c:pt>
                <c:pt idx="1">
                  <c:v>Acadêmico(a) da UFGD</c:v>
                </c:pt>
                <c:pt idx="2">
                  <c:v>Vestibulando</c:v>
                </c:pt>
                <c:pt idx="3">
                  <c:v>Egresso da UFGD</c:v>
                </c:pt>
                <c:pt idx="4">
                  <c:v>Comunidade Interna</c:v>
                </c:pt>
                <c:pt idx="5">
                  <c:v>Acadêmico(a) de Outra Universidade/Faculdade</c:v>
                </c:pt>
                <c:pt idx="6">
                  <c:v>Professor da UFGD</c:v>
                </c:pt>
                <c:pt idx="7">
                  <c:v>Técnico Administrativo da UFGD</c:v>
                </c:pt>
                <c:pt idx="8">
                  <c:v>Calouro da UFGD</c:v>
                </c:pt>
                <c:pt idx="9">
                  <c:v>Outros</c:v>
                </c:pt>
                <c:pt idx="10">
                  <c:v>Prestador de Serviços ou Terceiros</c:v>
                </c:pt>
              </c:strCache>
            </c:strRef>
          </c:cat>
          <c:val>
            <c:numRef>
              <c:f>atendimento_clientela!$P$62:$P$72</c:f>
              <c:numCache>
                <c:formatCode>General</c:formatCode>
                <c:ptCount val="11"/>
                <c:pt idx="0">
                  <c:v>575</c:v>
                </c:pt>
                <c:pt idx="1">
                  <c:v>105</c:v>
                </c:pt>
                <c:pt idx="2">
                  <c:v>72</c:v>
                </c:pt>
                <c:pt idx="3">
                  <c:v>52</c:v>
                </c:pt>
                <c:pt idx="4">
                  <c:v>19</c:v>
                </c:pt>
                <c:pt idx="5">
                  <c:v>13</c:v>
                </c:pt>
                <c:pt idx="6">
                  <c:v>12</c:v>
                </c:pt>
                <c:pt idx="7">
                  <c:v>10</c:v>
                </c:pt>
                <c:pt idx="8">
                  <c:v>5</c:v>
                </c:pt>
                <c:pt idx="9">
                  <c:v>1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0FB-4A6A-B606-E7328D9BA60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shape val="cylinder"/>
        <c:axId val="66914176"/>
        <c:axId val="66913024"/>
        <c:axId val="0"/>
      </c:bar3DChart>
      <c:valAx>
        <c:axId val="669130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6914176"/>
        <c:crosses val="autoZero"/>
        <c:crossBetween val="between"/>
      </c:valAx>
      <c:catAx>
        <c:axId val="6691417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6913024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544154636920389"/>
          <c:y val="8.7187013449791559E-2"/>
          <c:w val="0.76455845363079611"/>
          <c:h val="0.8070148265578212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atendimento_clientela!$C$73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atendimento_clientela!$D$61:$O$61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atendimento_clientela!$D$73:$O$73</c:f>
              <c:numCache>
                <c:formatCode>General</c:formatCode>
                <c:ptCount val="12"/>
                <c:pt idx="0">
                  <c:v>89</c:v>
                </c:pt>
                <c:pt idx="1">
                  <c:v>84</c:v>
                </c:pt>
                <c:pt idx="2">
                  <c:v>65</c:v>
                </c:pt>
                <c:pt idx="3">
                  <c:v>33</c:v>
                </c:pt>
                <c:pt idx="4">
                  <c:v>42</c:v>
                </c:pt>
                <c:pt idx="5">
                  <c:v>39</c:v>
                </c:pt>
                <c:pt idx="6">
                  <c:v>48</c:v>
                </c:pt>
                <c:pt idx="7">
                  <c:v>85</c:v>
                </c:pt>
                <c:pt idx="8">
                  <c:v>76</c:v>
                </c:pt>
                <c:pt idx="9">
                  <c:v>103</c:v>
                </c:pt>
                <c:pt idx="10">
                  <c:v>123</c:v>
                </c:pt>
                <c:pt idx="11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0B-46F7-A293-FAD37440D0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shape val="cylinder"/>
        <c:axId val="66977152"/>
        <c:axId val="66978944"/>
        <c:axId val="0"/>
      </c:bar3DChart>
      <c:catAx>
        <c:axId val="669771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6978944"/>
        <c:crosses val="autoZero"/>
        <c:auto val="1"/>
        <c:lblAlgn val="ctr"/>
        <c:lblOffset val="100"/>
        <c:noMultiLvlLbl val="0"/>
      </c:catAx>
      <c:valAx>
        <c:axId val="66978944"/>
        <c:scaling>
          <c:orientation val="minMax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66977152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736548556430445"/>
          <c:y val="9.9638396391252673E-2"/>
          <c:w val="0.79263451443569555"/>
          <c:h val="0.76468786886706308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manifestação_histórico!$D$9</c:f>
              <c:strCache>
                <c:ptCount val="1"/>
                <c:pt idx="0">
                  <c:v>Manifestação</c:v>
                </c:pt>
              </c:strCache>
            </c:strRef>
          </c:tx>
          <c:spPr>
            <a:solidFill>
              <a:srgbClr val="0066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manifestação_histórico!$E$9:$K$9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manifestação_histórico!$E$18:$K$18</c:f>
              <c:numCache>
                <c:formatCode>#,##0</c:formatCode>
                <c:ptCount val="7"/>
                <c:pt idx="0">
                  <c:v>2519</c:v>
                </c:pt>
                <c:pt idx="1">
                  <c:v>1761</c:v>
                </c:pt>
                <c:pt idx="2">
                  <c:v>2203</c:v>
                </c:pt>
                <c:pt idx="3">
                  <c:v>2022</c:v>
                </c:pt>
                <c:pt idx="4">
                  <c:v>1226</c:v>
                </c:pt>
                <c:pt idx="5">
                  <c:v>716</c:v>
                </c:pt>
                <c:pt idx="6">
                  <c:v>864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56-4DF7-B7A1-EC147340FC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shape val="cylinder"/>
        <c:axId val="67022848"/>
        <c:axId val="67024384"/>
        <c:axId val="0"/>
      </c:bar3DChart>
      <c:catAx>
        <c:axId val="670228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67024384"/>
        <c:crosses val="autoZero"/>
        <c:auto val="1"/>
        <c:lblAlgn val="ctr"/>
        <c:lblOffset val="100"/>
        <c:noMultiLvlLbl val="0"/>
      </c:catAx>
      <c:valAx>
        <c:axId val="67024384"/>
        <c:scaling>
          <c:orientation val="minMax"/>
        </c:scaling>
        <c:delete val="1"/>
        <c:axPos val="b"/>
        <c:numFmt formatCode="#,##0" sourceLinked="1"/>
        <c:majorTickMark val="out"/>
        <c:minorTickMark val="none"/>
        <c:tickLblPos val="nextTo"/>
        <c:crossAx val="6702284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568445610965294"/>
          <c:y val="0.28509202461758265"/>
          <c:w val="0.42290766422363302"/>
          <c:h val="0.56714742600163481"/>
        </c:manualLayout>
      </c:layout>
      <c:pieChart>
        <c:varyColors val="1"/>
        <c:ser>
          <c:idx val="0"/>
          <c:order val="0"/>
          <c:tx>
            <c:strRef>
              <c:f>status_manifestações!$E$9:$F$9</c:f>
              <c:strCache>
                <c:ptCount val="1"/>
                <c:pt idx="0">
                  <c:v>Em Andamento Concluída</c:v>
                </c:pt>
              </c:strCache>
            </c:strRef>
          </c:tx>
          <c:spPr>
            <a:solidFill>
              <a:srgbClr val="006600"/>
            </a:solidFill>
          </c:spPr>
          <c:dPt>
            <c:idx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57E7-49C3-8B47-280D479E30B7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2-57E7-49C3-8B47-280D479E30B7}"/>
              </c:ext>
            </c:extLst>
          </c:dPt>
          <c:dLbls>
            <c:dLbl>
              <c:idx val="0"/>
              <c:layout>
                <c:manualLayout>
                  <c:x val="-2.9733978565179352E-2"/>
                  <c:y val="8.02388173483981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7E7-49C3-8B47-280D479E30B7}"/>
                </c:ext>
              </c:extLst>
            </c:dLbl>
            <c:dLbl>
              <c:idx val="1"/>
              <c:layout>
                <c:manualLayout>
                  <c:x val="5.4884076990376202E-2"/>
                  <c:y val="-0.145739885078342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7E7-49C3-8B47-280D479E30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status_manifestações!$E$9:$F$9</c:f>
              <c:strCache>
                <c:ptCount val="2"/>
                <c:pt idx="0">
                  <c:v>Em Andamento</c:v>
                </c:pt>
                <c:pt idx="1">
                  <c:v>Concluída</c:v>
                </c:pt>
              </c:strCache>
            </c:strRef>
          </c:cat>
          <c:val>
            <c:numRef>
              <c:f>status_manifestações!$E$22:$F$22</c:f>
              <c:numCache>
                <c:formatCode>General</c:formatCode>
                <c:ptCount val="2"/>
                <c:pt idx="0">
                  <c:v>77</c:v>
                </c:pt>
                <c:pt idx="1">
                  <c:v>787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7E7-49C3-8B47-280D479E30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scene3d>
          <a:camera prst="orthographicFront"/>
          <a:lightRig rig="threePt" dir="t"/>
        </a:scene3d>
      </c:spPr>
    </c:plotArea>
    <c:legend>
      <c:legendPos val="b"/>
      <c:overlay val="0"/>
      <c:txPr>
        <a:bodyPr/>
        <a:lstStyle/>
        <a:p>
          <a:pPr rtl="0">
            <a:defRPr/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568445610965294"/>
          <c:y val="0.28509202461758265"/>
          <c:w val="0.42290766422363302"/>
          <c:h val="0.56714742600163481"/>
        </c:manualLayout>
      </c:layout>
      <c:pieChart>
        <c:varyColors val="1"/>
        <c:ser>
          <c:idx val="0"/>
          <c:order val="0"/>
          <c:tx>
            <c:strRef>
              <c:f>status_manifestações!$E$9:$F$9</c:f>
              <c:strCache>
                <c:ptCount val="1"/>
                <c:pt idx="0">
                  <c:v>Em Andamento Concluída</c:v>
                </c:pt>
              </c:strCache>
            </c:strRef>
          </c:tx>
          <c:spPr>
            <a:solidFill>
              <a:srgbClr val="006600"/>
            </a:solidFill>
          </c:spPr>
          <c:dPt>
            <c:idx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F67A-4E3E-9282-D25BF1404594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2-F67A-4E3E-9282-D25BF1404594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67A-4E3E-9282-D25BF1404594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67A-4E3E-9282-D25BF14045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status_manifestações!$E$9:$F$9</c:f>
              <c:strCache>
                <c:ptCount val="2"/>
                <c:pt idx="0">
                  <c:v>Em Andamento</c:v>
                </c:pt>
                <c:pt idx="1">
                  <c:v>Concluída</c:v>
                </c:pt>
              </c:strCache>
            </c:strRef>
          </c:cat>
          <c:val>
            <c:numRef>
              <c:f>status_manifestações!$E$43:$F$43</c:f>
              <c:numCache>
                <c:formatCode>0%</c:formatCode>
                <c:ptCount val="2"/>
                <c:pt idx="0">
                  <c:v>8.9120370370370364E-2</c:v>
                </c:pt>
                <c:pt idx="1">
                  <c:v>0.91087962962962965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67A-4E3E-9282-D25BF14045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scene3d>
          <a:camera prst="orthographicFront"/>
          <a:lightRig rig="threePt" dir="t"/>
        </a:scene3d>
      </c:spPr>
    </c:plotArea>
    <c:legend>
      <c:legendPos val="b"/>
      <c:overlay val="0"/>
      <c:txPr>
        <a:bodyPr/>
        <a:lstStyle/>
        <a:p>
          <a:pPr rtl="0">
            <a:defRPr/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4223780621172356"/>
          <c:y val="3.4199815932099406E-2"/>
          <c:w val="0.578468394575678"/>
          <c:h val="0.85356605992432777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tipo_manifestação!$Q$12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23D7-4D73-85A2-BFE0AEA0CB4D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23D7-4D73-85A2-BFE0AEA0CB4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tipo_manifestação!$D$13:$D$19</c:f>
              <c:strCache>
                <c:ptCount val="7"/>
                <c:pt idx="0">
                  <c:v>Pedido de Informação</c:v>
                </c:pt>
                <c:pt idx="1">
                  <c:v>Solicitação</c:v>
                </c:pt>
                <c:pt idx="2">
                  <c:v>Reclamação</c:v>
                </c:pt>
                <c:pt idx="3">
                  <c:v>Agradecimento</c:v>
                </c:pt>
                <c:pt idx="4">
                  <c:v>Denúncia</c:v>
                </c:pt>
                <c:pt idx="5">
                  <c:v>Sugestão</c:v>
                </c:pt>
                <c:pt idx="6">
                  <c:v>Outros</c:v>
                </c:pt>
              </c:strCache>
            </c:strRef>
          </c:cat>
          <c:val>
            <c:numRef>
              <c:f>tipo_manifestação!$Q$13:$Q$19</c:f>
              <c:numCache>
                <c:formatCode>General</c:formatCode>
                <c:ptCount val="7"/>
                <c:pt idx="0">
                  <c:v>419</c:v>
                </c:pt>
                <c:pt idx="1">
                  <c:v>330</c:v>
                </c:pt>
                <c:pt idx="2">
                  <c:v>62</c:v>
                </c:pt>
                <c:pt idx="3">
                  <c:v>34</c:v>
                </c:pt>
                <c:pt idx="4">
                  <c:v>11</c:v>
                </c:pt>
                <c:pt idx="5">
                  <c:v>5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3D7-4D73-85A2-BFE0AEA0CB4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shape val="cylinder"/>
        <c:axId val="63253888"/>
        <c:axId val="63251200"/>
        <c:axId val="0"/>
      </c:bar3DChart>
      <c:valAx>
        <c:axId val="632512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3253888"/>
        <c:crosses val="autoZero"/>
        <c:crossBetween val="between"/>
      </c:valAx>
      <c:catAx>
        <c:axId val="632538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3251200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7E416-5795-4810-AA6A-890E3F4C86C7}" type="datetimeFigureOut">
              <a:rPr lang="pt-BR" smtClean="0"/>
              <a:t>04/05/2018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DDC86-4B38-4BDE-AC3C-04EB075E22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6969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B546B-EAEB-4439-8AE2-9DB76DD978D5}" type="datetimeFigureOut">
              <a:rPr lang="pt-BR" smtClean="0"/>
              <a:t>04/05/2018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88849-EA5A-402C-85C6-6AC58C5E35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435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2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04/05/2018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04/05/2018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752600" cy="5851525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04/05/2018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04/05/2018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5" y="5486401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5" y="3852865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04/05/2018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04/05/2018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04/05/2018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04/05/2018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04/05/2018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2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04/05/2018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04/05/2018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3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4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04/05/2018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25"/>
          <p:cNvSpPr>
            <a:spLocks noGrp="1"/>
          </p:cNvSpPr>
          <p:nvPr>
            <p:ph type="title"/>
          </p:nvPr>
        </p:nvSpPr>
        <p:spPr>
          <a:xfrm>
            <a:off x="395536" y="6741368"/>
            <a:ext cx="5414227" cy="576064"/>
          </a:xfr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r"/>
            <a:r>
              <a:rPr lang="pt-BR" sz="7200" b="1" dirty="0">
                <a:solidFill>
                  <a:srgbClr val="005000"/>
                </a:solidFill>
                <a:latin typeface="Agency FB" pitchFamily="34" charset="0"/>
              </a:rPr>
              <a:t>Indicadores da </a:t>
            </a:r>
            <a:br>
              <a:rPr lang="pt-BR" sz="60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</a:br>
            <a:br>
              <a:rPr lang="pt-BR" sz="60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</a:br>
            <a:br>
              <a:rPr lang="pt-BR" sz="60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</a:br>
            <a:endParaRPr lang="pt-BR" sz="60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  <p:pic>
        <p:nvPicPr>
          <p:cNvPr id="1026" name="Picture 2" descr="C:\Users\ROZIMA~1\AppData\Local\Temp\Rar$DIa0.233\logo UFG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360775"/>
            <a:ext cx="1656184" cy="1804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242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Ouvidoria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351654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Atendimentos realizados pela Ouvidoria, por assunto - 2015 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351654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(%) Atendimentos realizados pela Ouvidoria, por assunto - 2015</a:t>
            </a:r>
          </a:p>
        </p:txBody>
      </p:sp>
      <p:graphicFrame>
        <p:nvGraphicFramePr>
          <p:cNvPr id="10" name="Espaço Reservado para Conteúdo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66555398"/>
              </p:ext>
            </p:extLst>
          </p:nvPr>
        </p:nvGraphicFramePr>
        <p:xfrm>
          <a:off x="457200" y="1991415"/>
          <a:ext cx="3657600" cy="4605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Espaço Reservado para Conteúdo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651557767"/>
              </p:ext>
            </p:extLst>
          </p:nvPr>
        </p:nvGraphicFramePr>
        <p:xfrm>
          <a:off x="4419600" y="1991415"/>
          <a:ext cx="3657600" cy="4566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467544" y="6525344"/>
            <a:ext cx="31683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Fonte: Ouvidoria.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1248107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Ouvidoria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(%) Percentual dos Atendimentos realizados pela Ouvidoria, por tipo de Clientela - 2015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Atendimentos realizados pela Ouvidoria, por tipo de Clientela - 2015</a:t>
            </a: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97152490"/>
              </p:ext>
            </p:extLst>
          </p:nvPr>
        </p:nvGraphicFramePr>
        <p:xfrm>
          <a:off x="467544" y="2204864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Espaço Reservado para Conteúdo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588992512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467544" y="6525344"/>
            <a:ext cx="31683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Fonte: Ouvidoria.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2505706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Ouvidoria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Atendimentos realizados pela Ouvidoria, por mês - 2015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Histórico dos atendimentos realizados pela Ouvidoria, por ano (2009 - 2015)</a:t>
            </a: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26937911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Espaço Reservado para Conteúdo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890071395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467544" y="6525344"/>
            <a:ext cx="31683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Fonte: Ouvidoria.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1945916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Ouvidoria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Status dos Atendimentos realizados pela Ouvidoria - 2015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(%) Percentual dos Status dos Atendimentos realizados pela Ouvidoria - 2015</a:t>
            </a:r>
          </a:p>
        </p:txBody>
      </p:sp>
      <p:graphicFrame>
        <p:nvGraphicFramePr>
          <p:cNvPr id="10" name="Espaço Reservado para Conteúdo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19355629"/>
              </p:ext>
            </p:extLst>
          </p:nvPr>
        </p:nvGraphicFramePr>
        <p:xfrm>
          <a:off x="395536" y="2204864"/>
          <a:ext cx="3657600" cy="2665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Espaço Reservado para Conteúdo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96207925"/>
              </p:ext>
            </p:extLst>
          </p:nvPr>
        </p:nvGraphicFramePr>
        <p:xfrm>
          <a:off x="4419600" y="2174875"/>
          <a:ext cx="3657600" cy="2766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467544" y="6525344"/>
            <a:ext cx="31683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Fonte: Ouvidoria.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864144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Ouvidoria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(%) Atendimentos realizados pela Ouvidoria, por tipo de manifestação - 2015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anose="020B0602020104020603" pitchFamily="34" charset="0"/>
                <a:cs typeface="Arial" pitchFamily="34" charset="0"/>
              </a:rPr>
              <a:t>Atendimentos realizados pela Ouvidoria, por tipo de manifestação - 2015</a:t>
            </a:r>
          </a:p>
        </p:txBody>
      </p:sp>
      <p:graphicFrame>
        <p:nvGraphicFramePr>
          <p:cNvPr id="10" name="Espaço Reservado para Conteúdo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912383722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Espaço Reservado para Conteúdo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01967880"/>
              </p:ext>
            </p:extLst>
          </p:nvPr>
        </p:nvGraphicFramePr>
        <p:xfrm>
          <a:off x="476110" y="2204864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467544" y="6525344"/>
            <a:ext cx="31683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Fonte: Ouvidoria.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21323530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Personalizada 18">
      <a:dk1>
        <a:srgbClr val="2F2B20"/>
      </a:dk1>
      <a:lt1>
        <a:srgbClr val="FFFFFF"/>
      </a:lt1>
      <a:dk2>
        <a:srgbClr val="004800"/>
      </a:dk2>
      <a:lt2>
        <a:srgbClr val="DFDCB7"/>
      </a:lt2>
      <a:accent1>
        <a:srgbClr val="FFC000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7594</TotalTime>
  <Words>192</Words>
  <Application>Microsoft Office PowerPoint</Application>
  <PresentationFormat>Apresentação na tela (4:3)</PresentationFormat>
  <Paragraphs>27</Paragraphs>
  <Slides>6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3" baseType="lpstr">
      <vt:lpstr>Agency FB</vt:lpstr>
      <vt:lpstr>Arial</vt:lpstr>
      <vt:lpstr>Calibri</vt:lpstr>
      <vt:lpstr>Cambria</vt:lpstr>
      <vt:lpstr>Tw Cen MT</vt:lpstr>
      <vt:lpstr>Verdana</vt:lpstr>
      <vt:lpstr>Adjacência</vt:lpstr>
      <vt:lpstr>Indicadores da    </vt:lpstr>
      <vt:lpstr>Indicadores da UFGD Ouvidoria</vt:lpstr>
      <vt:lpstr>Indicadores da UFGD Ouvidoria</vt:lpstr>
      <vt:lpstr>Indicadores da UFGD Ouvidoria</vt:lpstr>
      <vt:lpstr>Indicadores da UFGD Ouvidoria</vt:lpstr>
      <vt:lpstr>Indicadores da UFGD Ouvidoria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Fernanda Ramos Langa</dc:creator>
  <cp:lastModifiedBy>Fernanda Ramos Langa</cp:lastModifiedBy>
  <cp:revision>722</cp:revision>
  <cp:lastPrinted>2013-09-26T11:36:08Z</cp:lastPrinted>
  <dcterms:created xsi:type="dcterms:W3CDTF">2013-09-24T13:35:27Z</dcterms:created>
  <dcterms:modified xsi:type="dcterms:W3CDTF">2018-05-04T12:22:13Z</dcterms:modified>
</cp:coreProperties>
</file>